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91" r:id="rId35"/>
    <p:sldId id="289" r:id="rId36"/>
    <p:sldId id="290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548BE-FB54-4B51-BD29-D17DD18F5B63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AA5B0-D29B-4CCF-86B1-D1BD2BA61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548BE-FB54-4B51-BD29-D17DD18F5B63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AA5B0-D29B-4CCF-86B1-D1BD2BA61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548BE-FB54-4B51-BD29-D17DD18F5B63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AA5B0-D29B-4CCF-86B1-D1BD2BA61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548BE-FB54-4B51-BD29-D17DD18F5B63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AA5B0-D29B-4CCF-86B1-D1BD2BA61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548BE-FB54-4B51-BD29-D17DD18F5B63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AA5B0-D29B-4CCF-86B1-D1BD2BA61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548BE-FB54-4B51-BD29-D17DD18F5B63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AA5B0-D29B-4CCF-86B1-D1BD2BA61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548BE-FB54-4B51-BD29-D17DD18F5B63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AA5B0-D29B-4CCF-86B1-D1BD2BA61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548BE-FB54-4B51-BD29-D17DD18F5B63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AA5B0-D29B-4CCF-86B1-D1BD2BA61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548BE-FB54-4B51-BD29-D17DD18F5B63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AA5B0-D29B-4CCF-86B1-D1BD2BA61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548BE-FB54-4B51-BD29-D17DD18F5B63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AA5B0-D29B-4CCF-86B1-D1BD2BA61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548BE-FB54-4B51-BD29-D17DD18F5B63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AA5B0-D29B-4CCF-86B1-D1BD2BA61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548BE-FB54-4B51-BD29-D17DD18F5B63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AA5B0-D29B-4CCF-86B1-D1BD2BA61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mpm.edu/collect/bird-3.jpg&amp;imgrefurl=http://www.mpm.edu/collect/bird.html&amp;h=188&amp;w=293&amp;sz=12&amp;tbnid=Ti9LSkszgnEJ:&amp;tbnh=71&amp;tbnw=110&amp;prev=/images?q=bird&amp;hl=en&amp;lr=&amp;oi=imagesr&amp;start=1" TargetMode="External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Animal Basics, Invertebrates, and Vertebrates</a:t>
            </a:r>
            <a:endParaRPr lang="en-US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faculty.clintoncc.suny.edu/faculty/michael.gregory/files/Bio%20102/Bio%20102%20lectures/Animal%20Diversity/Protostomes/Lophotrochozoans/Image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28600"/>
            <a:ext cx="5791200" cy="2585132"/>
          </a:xfrm>
          <a:prstGeom prst="rect">
            <a:avLst/>
          </a:prstGeom>
          <a:noFill/>
        </p:spPr>
      </p:pic>
      <p:pic>
        <p:nvPicPr>
          <p:cNvPr id="19460" name="Picture 4" descr="http://biologytb.net23.net/text/chapter23/23images/23-1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200400"/>
            <a:ext cx="8001000" cy="3383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Body Symmetry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990600"/>
          <a:ext cx="8610600" cy="333308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70200"/>
                <a:gridCol w="2870200"/>
                <a:gridCol w="2870200"/>
              </a:tblGrid>
              <a:tr h="5482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Asymmetry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Radial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Symmetry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Bilateral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Symmetry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Cannot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cut down any line/plane and see identical pieces on each side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Can cut down SEVERAL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planes and see identical pieces on each side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Can cut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down ONE plane and see identical pieces on each side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5188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Example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Porifera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Example: Most animals (includes vertebrates, arthropods, etc.)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Example: Cnidarians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(ex: jellyfish) and mature Echinoderms (ex: starfish)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2530" name="Picture 2" descr="http://2.bp.blogspot.com/-3vonsfiMO-E/Tn_WoHORaQI/AAAAAAAAAEA/GtR1js5RZtE/s1600/symmet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4419600"/>
            <a:ext cx="5943600" cy="21903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Cephalization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2514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Concentration of sensory organs / neurons and the “brain” (if present) in the anterior (front) region of the body</a:t>
            </a:r>
          </a:p>
          <a:p>
            <a:r>
              <a:rPr lang="en-US" dirty="0" smtClean="0"/>
              <a:t>Allows for: directed movement, quick sensing of stimuli and response</a:t>
            </a:r>
          </a:p>
          <a:p>
            <a:r>
              <a:rPr lang="en-US" dirty="0" smtClean="0"/>
              <a:t>Found in bilaterally-symmetric organisms</a:t>
            </a:r>
          </a:p>
          <a:p>
            <a:endParaRPr lang="en-US" dirty="0"/>
          </a:p>
        </p:txBody>
      </p:sp>
      <p:pic>
        <p:nvPicPr>
          <p:cNvPr id="23554" name="Picture 2" descr="http://www.ib.usp.br/evolibrary/images/evo/cephalization_clad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3886200"/>
            <a:ext cx="5562600" cy="2667000"/>
          </a:xfrm>
          <a:prstGeom prst="rect">
            <a:avLst/>
          </a:prstGeom>
          <a:noFill/>
        </p:spPr>
      </p:pic>
      <p:pic>
        <p:nvPicPr>
          <p:cNvPr id="23556" name="Picture 4" descr="http://faculty.stcc.edu/biol102/images/labs/cephaliz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038600"/>
            <a:ext cx="2657475" cy="21050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Part 2: The Nine Animal Phyla (mostly invertebrates)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Your Animal Phyla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Create a column for each of the basic animal traits: Germ Layers, </a:t>
            </a:r>
            <a:r>
              <a:rPr lang="en-US" dirty="0" err="1" smtClean="0"/>
              <a:t>Coelom</a:t>
            </a:r>
            <a:r>
              <a:rPr lang="en-US" dirty="0" smtClean="0"/>
              <a:t>, Pattern of Development, Symmetry, </a:t>
            </a:r>
            <a:r>
              <a:rPr lang="en-US" dirty="0" err="1" smtClean="0"/>
              <a:t>Cephalization</a:t>
            </a:r>
            <a:endParaRPr lang="en-US" dirty="0" smtClean="0"/>
          </a:p>
          <a:p>
            <a:r>
              <a:rPr lang="en-US" dirty="0" smtClean="0"/>
              <a:t>Create a column for major body structures (this should be large)</a:t>
            </a:r>
          </a:p>
          <a:p>
            <a:r>
              <a:rPr lang="en-US" dirty="0" smtClean="0"/>
              <a:t>Create a column for example organisms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Porifera</a:t>
            </a:r>
            <a:r>
              <a:rPr lang="en-US" dirty="0" smtClean="0"/>
              <a:t>: Basic Traits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295400"/>
          <a:ext cx="8610600" cy="1981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22120"/>
                <a:gridCol w="1722120"/>
                <a:gridCol w="1722120"/>
                <a:gridCol w="1722120"/>
                <a:gridCol w="1722120"/>
              </a:tblGrid>
              <a:tr h="5482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Germ Layers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Coelom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Development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Symmetry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Cephalization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None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Acoelomate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N/A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Asymmetrical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7" descr="sponge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3733800"/>
            <a:ext cx="3429000" cy="2549261"/>
          </a:xfrm>
          <a:prstGeom prst="rect">
            <a:avLst/>
          </a:prstGeom>
          <a:noFill/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733800"/>
            <a:ext cx="3429000" cy="2673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Porifera</a:t>
            </a:r>
            <a:r>
              <a:rPr lang="en-US" dirty="0" smtClean="0"/>
              <a:t>: Specifics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990600"/>
          <a:ext cx="8229600" cy="307810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486400"/>
                <a:gridCol w="2743200"/>
              </a:tblGrid>
              <a:tr h="5482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Major Body Structures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Example Organism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-Specialized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cells with flagella called “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choanocytes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” filter water to feed on tiny organisms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Specilazed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cells called 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amoebocytes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digest the tiny organisms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-Water exits sponge through an opening called the “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osculum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”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-Sponge wall contains skeletal needles made of calcium carbonate for protection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Sponge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9698" name="Picture 2" descr="http://api.ning.com/files/WpTgPTBB88JUk5FZgNA0ojtVbcDL6tJa2NOnPnas9gh5bRzaPoRfiySfoMr0z8oXnC9SxShzIs2iOoZglsYN91Uu-FnBZTzO/spongeanato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4105276"/>
            <a:ext cx="4076700" cy="2653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Cnidaria</a:t>
            </a:r>
            <a:r>
              <a:rPr lang="en-US" dirty="0" smtClean="0"/>
              <a:t>: Basic Traits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524000"/>
          <a:ext cx="8610600" cy="1981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22120"/>
                <a:gridCol w="1722120"/>
                <a:gridCol w="1722120"/>
                <a:gridCol w="1722120"/>
                <a:gridCol w="1722120"/>
              </a:tblGrid>
              <a:tr h="5482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Germ Layers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Coelom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Development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Symmetry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Cephalization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Diploblast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Acoelomate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N/A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Radial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6" descr="jellyfish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90600" y="3733800"/>
            <a:ext cx="2871153" cy="2667000"/>
          </a:xfrm>
          <a:noFill/>
        </p:spPr>
      </p:pic>
      <p:pic>
        <p:nvPicPr>
          <p:cNvPr id="6" name="Picture 7" descr="cor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105400" y="3733800"/>
            <a:ext cx="3124200" cy="2720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Cnidaria</a:t>
            </a:r>
            <a:r>
              <a:rPr lang="en-US" dirty="0" smtClean="0"/>
              <a:t>: Specifics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1524000"/>
          <a:ext cx="8229600" cy="246850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486400"/>
                <a:gridCol w="2743200"/>
              </a:tblGrid>
              <a:tr h="5482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Major Body Structures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Example Organism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-Two body forms at different points in the life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cycle (medusa = free floating, umbrella-shaped with tentacles pointing down ; polyp = non-moving, attached to ground, tentacles point up)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-Stinging cells called nematocysts found on tentacles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Jelly fish </a:t>
                      </a:r>
                    </a:p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Hydra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7650" name="Picture 2" descr="https://encrypted-tbn1.gstatic.com/images?q=tbn:ANd9GcTqOT-WvF4DzY9VjQqFUaENJgyJu81x7RqIJok-ibCPcJ8lXLfVJ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4114800"/>
            <a:ext cx="4623955" cy="25117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Platyhelminthes</a:t>
            </a:r>
            <a:r>
              <a:rPr lang="en-US" dirty="0" smtClean="0"/>
              <a:t>: Basic Traits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524000"/>
          <a:ext cx="8610600" cy="1981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22120"/>
                <a:gridCol w="1722120"/>
                <a:gridCol w="1722120"/>
                <a:gridCol w="1722120"/>
                <a:gridCol w="1722120"/>
              </a:tblGrid>
              <a:tr h="5482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Germ Layers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Coelom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Development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Symmetry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Cephalization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Triploblast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Acoelomate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Protostome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Bilateral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6" descr="planaria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90600" y="3733800"/>
            <a:ext cx="2286000" cy="2762250"/>
          </a:xfrm>
          <a:prstGeom prst="rect">
            <a:avLst/>
          </a:prstGeom>
          <a:noFill/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733800"/>
            <a:ext cx="3429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/>
          <a:lstStyle/>
          <a:p>
            <a:r>
              <a:rPr lang="en-US" dirty="0" smtClean="0"/>
              <a:t>Part 1: Animal Basics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Platyhelminthes</a:t>
            </a:r>
            <a:r>
              <a:rPr lang="en-US" dirty="0" smtClean="0"/>
              <a:t>: Specifics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990600"/>
          <a:ext cx="8229600" cy="277330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486400"/>
                <a:gridCol w="2743200"/>
              </a:tblGrid>
              <a:tr h="5482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Major Body Structures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Example Organism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-Only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one opening to digestive tract (serves as mouth AND anus, yuck!) or none (if a parasite, they just absorb pre-digested food around them)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-Open circulation of fluids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Planaria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are 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cephalized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with ganglia (a concentration of nerve cells) and eyespots in the front of the body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Tapeworms</a:t>
                      </a:r>
                    </a:p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Flukes</a:t>
                      </a:r>
                    </a:p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Planaria</a:t>
                      </a:r>
                      <a:endParaRPr lang="en-US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(Flatworms)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5602" name="Picture 2" descr="http://durham.blogs.com/.a/6a00d8341cb6e253ef011278de881228a4-800w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886200"/>
            <a:ext cx="3569360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Nematoda</a:t>
            </a:r>
            <a:r>
              <a:rPr lang="en-US" dirty="0" smtClean="0"/>
              <a:t>: Basic Traits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524000"/>
          <a:ext cx="8610600" cy="213397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47800"/>
                <a:gridCol w="2057400"/>
                <a:gridCol w="1661160"/>
                <a:gridCol w="1722120"/>
                <a:gridCol w="1722120"/>
              </a:tblGrid>
              <a:tr h="5482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Germ Layers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Coelom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Development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Symmetry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Cephalization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Triploblast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Pseudocoelomate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Protostome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Bilateral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6" descr="nematode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43200" y="3886200"/>
            <a:ext cx="3505200" cy="2757511"/>
          </a:xfr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Nematoda</a:t>
            </a:r>
            <a:r>
              <a:rPr lang="en-US" dirty="0" smtClean="0"/>
              <a:t>: Specifics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1524000"/>
          <a:ext cx="8229600" cy="1981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486400"/>
                <a:gridCol w="2743200"/>
              </a:tblGrid>
              <a:tr h="5482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Major Body Structures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Example Organism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-Complete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digestive tract with two openings (mouth and anus)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-mostly free-living in the soil and act as decomposers ; some parasites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Hookworms</a:t>
                      </a:r>
                    </a:p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Pinworms</a:t>
                      </a:r>
                    </a:p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(Roundworms)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3554" name="Picture 2" descr="http://www.uic.edu/classes/bios/bios100/labs/roundwor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962400"/>
            <a:ext cx="7143750" cy="2276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Annelida</a:t>
            </a:r>
            <a:r>
              <a:rPr lang="en-US" dirty="0" smtClean="0"/>
              <a:t>: Basic Traits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524000"/>
          <a:ext cx="8610600" cy="213397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47800"/>
                <a:gridCol w="2057400"/>
                <a:gridCol w="1661160"/>
                <a:gridCol w="1722120"/>
                <a:gridCol w="1722120"/>
              </a:tblGrid>
              <a:tr h="5482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Germ Layers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Coelom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Development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Symmetry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Cephalization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Triploblast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Eucoelomate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Protostome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Bilateral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6" descr="earthworm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0" y="3810000"/>
            <a:ext cx="2971799" cy="27292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Annelida</a:t>
            </a:r>
            <a:r>
              <a:rPr lang="en-US" dirty="0" smtClean="0"/>
              <a:t>: Specifics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914400"/>
          <a:ext cx="8686800" cy="246850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324600"/>
                <a:gridCol w="2362200"/>
              </a:tblGrid>
              <a:tr h="5482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Major Body Structures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Example Organism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-Body is segmented</a:t>
                      </a:r>
                    </a:p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-Mostly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hermaphrodites with a body segment called the “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clitellum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” containing sperm and eggs ; typically do not fertilize 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themselves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-Five hearts and closed circulatory system (blood contained in vessels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Earthworms</a:t>
                      </a:r>
                    </a:p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Leeches</a:t>
                      </a:r>
                    </a:p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(Segmented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Worms)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1506" name="Picture 2" descr="http://jklsciencelab.weebly.com/uploads/2/0/6/4/2064940/7919916_orig.jpg?1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505200"/>
            <a:ext cx="3014610" cy="3162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Mollusca</a:t>
            </a:r>
            <a:r>
              <a:rPr lang="en-US" dirty="0" smtClean="0"/>
              <a:t>: Basic Traits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524000"/>
          <a:ext cx="8610600" cy="213397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47800"/>
                <a:gridCol w="2057400"/>
                <a:gridCol w="1661160"/>
                <a:gridCol w="1722120"/>
                <a:gridCol w="1722120"/>
              </a:tblGrid>
              <a:tr h="5482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Germ Layers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Coelom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Development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Symmetry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Cephalization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Triploblast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Eucoelomate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Protostome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Bilateral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7" descr="octopus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3886200"/>
            <a:ext cx="2667000" cy="2667000"/>
          </a:xfrm>
          <a:prstGeom prst="rect">
            <a:avLst/>
          </a:prstGeom>
          <a:noFill/>
        </p:spPr>
      </p:pic>
      <p:pic>
        <p:nvPicPr>
          <p:cNvPr id="6" name="Picture 8" descr="clam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086600" y="4114800"/>
            <a:ext cx="1395845" cy="2362200"/>
          </a:xfrm>
          <a:noFill/>
        </p:spPr>
      </p:pic>
      <p:pic>
        <p:nvPicPr>
          <p:cNvPr id="7" name="Picture 9" descr="snai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4191000"/>
            <a:ext cx="2819400" cy="2137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Mollusca</a:t>
            </a:r>
            <a:r>
              <a:rPr lang="en-US" dirty="0" smtClean="0"/>
              <a:t>: Specifics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990600"/>
          <a:ext cx="8229600" cy="338290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486400"/>
                <a:gridCol w="2743200"/>
              </a:tblGrid>
              <a:tr h="5482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Major Body Structures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Example Organism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-Most (with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the exception of the cephalopods) have a distinct shell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-3 main body parts: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Foot – muscle for locomotion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Mantle – secretes shell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Visceral Mass – contains internal organs</a:t>
                      </a:r>
                    </a:p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-Most have an open circulatory system with fluid (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hemolymph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) pumped from heart into body cavity</a:t>
                      </a:r>
                    </a:p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-Cephalopods have a closed circulatory system and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Gastropods (slugs, snails)</a:t>
                      </a:r>
                    </a:p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Bivalves (clams)</a:t>
                      </a:r>
                    </a:p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Cephalopods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(octopi, squid)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9458" name="Picture 2" descr="http://www.cabrillo.edu/%7Ejcarothers/lab/notes/molluscs/VISUALS/images/MainFrame_clip_image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4495800"/>
            <a:ext cx="4533900" cy="2200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Arthropoda</a:t>
            </a:r>
            <a:r>
              <a:rPr lang="en-US" dirty="0" smtClean="0"/>
              <a:t>: Basic Traits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524000"/>
          <a:ext cx="8610600" cy="213397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47800"/>
                <a:gridCol w="2057400"/>
                <a:gridCol w="1661160"/>
                <a:gridCol w="1722120"/>
                <a:gridCol w="1722120"/>
              </a:tblGrid>
              <a:tr h="5482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Germ Layers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Coelom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Development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Symmetry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Cephalization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Triploblast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Eucoelomate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Protostome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Bilateral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Content Placeholder 4" descr="Coconut crab on palm trunk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90600" y="4038600"/>
            <a:ext cx="2032000" cy="2493818"/>
          </a:xfrm>
          <a:prstGeom prst="rect">
            <a:avLst/>
          </a:prstGeom>
          <a:noFill/>
        </p:spPr>
      </p:pic>
      <p:pic>
        <p:nvPicPr>
          <p:cNvPr id="6" name="Picture 7" descr="brownhopper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15000" y="4038600"/>
            <a:ext cx="3124200" cy="2438400"/>
          </a:xfrm>
          <a:prstGeom prst="rect">
            <a:avLst/>
          </a:prstGeom>
          <a:noFill/>
        </p:spPr>
      </p:pic>
      <p:pic>
        <p:nvPicPr>
          <p:cNvPr id="7" name="Picture 13" descr="scorpion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200400" y="4267200"/>
            <a:ext cx="2362200" cy="188976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Arthropoda</a:t>
            </a:r>
            <a:r>
              <a:rPr lang="en-US" dirty="0" smtClean="0"/>
              <a:t>: Specifics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1524000"/>
          <a:ext cx="8229600" cy="246850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486400"/>
                <a:gridCol w="2743200"/>
              </a:tblGrid>
              <a:tr h="5482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Major Body Structures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Example Organism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-segmented bodies (ex: head,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thorax, and abdomen of insects)</a:t>
                      </a:r>
                      <a:endParaRPr lang="en-US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-exoskeleton (external skeleton) made of chitin</a:t>
                      </a:r>
                    </a:p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-jointed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(bent) appendages (limbs) – ex: our arms would be considered jointed due to our elbows 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-open circulatory system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Crustaceans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(crabs, scorpions, spiders)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Insects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Centipedes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Millipedes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7410" name="Picture 2" descr="http://www.exploringnature.org/graphics/teaching_aids/grasshopper_diagr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419600"/>
            <a:ext cx="3657600" cy="1733551"/>
          </a:xfrm>
          <a:prstGeom prst="rect">
            <a:avLst/>
          </a:prstGeom>
          <a:noFill/>
        </p:spPr>
      </p:pic>
      <p:pic>
        <p:nvPicPr>
          <p:cNvPr id="17412" name="Picture 4" descr="http://images.tutorvista.com/content/nutrition/digestive-system-of-grasshopper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4343400"/>
            <a:ext cx="4746770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Echinodermata</a:t>
            </a:r>
            <a:r>
              <a:rPr lang="en-US" dirty="0" smtClean="0"/>
              <a:t>: Basic Traits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524000"/>
          <a:ext cx="8610600" cy="213397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47800"/>
                <a:gridCol w="1752600"/>
                <a:gridCol w="1965960"/>
                <a:gridCol w="1722120"/>
                <a:gridCol w="1722120"/>
              </a:tblGrid>
              <a:tr h="5482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Germ Layers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Coelom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Development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Symmetry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Cephalization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Triploblast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Eucoelomate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Deuterostome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Radial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7" descr="seastar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29200" y="3810000"/>
            <a:ext cx="3702050" cy="2784475"/>
          </a:xfrm>
          <a:prstGeom prst="rect">
            <a:avLst/>
          </a:prstGeom>
          <a:noFill/>
        </p:spPr>
      </p:pic>
      <p:pic>
        <p:nvPicPr>
          <p:cNvPr id="6" name="Picture 9" descr="urchin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3962400"/>
            <a:ext cx="4009768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Characteristics Shared by All Animals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Multicellular</a:t>
            </a:r>
            <a:r>
              <a:rPr lang="en-US" dirty="0" smtClean="0"/>
              <a:t> with specialized cells</a:t>
            </a:r>
          </a:p>
          <a:p>
            <a:r>
              <a:rPr lang="en-US" dirty="0" smtClean="0"/>
              <a:t>Eukaryotic cells with no cell wall or chloroplasts</a:t>
            </a:r>
          </a:p>
          <a:p>
            <a:r>
              <a:rPr lang="en-US" dirty="0" err="1" smtClean="0"/>
              <a:t>Heterotrophs</a:t>
            </a:r>
            <a:r>
              <a:rPr lang="en-US" dirty="0" smtClean="0"/>
              <a:t> by ingestion (digest food inside their bodies)</a:t>
            </a:r>
          </a:p>
          <a:p>
            <a:r>
              <a:rPr lang="en-US" dirty="0" smtClean="0"/>
              <a:t>Bodies are made of diploid cells (gametes are the only haploid cells)</a:t>
            </a:r>
          </a:p>
          <a:p>
            <a:r>
              <a:rPr lang="en-US" dirty="0" smtClean="0"/>
              <a:t>Glucose stored as glycogen (a polysaccharide only found in animals)</a:t>
            </a:r>
            <a:endParaRPr lang="en-US" dirty="0"/>
          </a:p>
          <a:p>
            <a:r>
              <a:rPr lang="en-US" dirty="0" smtClean="0"/>
              <a:t>Most are mobile at some point in their life cycle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Echinodermata</a:t>
            </a:r>
            <a:r>
              <a:rPr lang="en-US" dirty="0" smtClean="0"/>
              <a:t>: Specifics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1524000"/>
          <a:ext cx="8229600" cy="216370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486400"/>
                <a:gridCol w="2743200"/>
              </a:tblGrid>
              <a:tr h="5482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Major Body Structures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Example Organism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-Spiny skin with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a “calcium-plate” endoskeleton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-tube feet on the “ventral” (mouth) side use suction for locomotion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-Have a complete digestive tract with mouth and anus at the center of their bodies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Sea stars, brittle stars, sea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urchins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5362" name="Picture 2" descr="http://jb004.k12.sd.us/MY%20WEBSITE%20INFO/PICS/STARFISH_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86200"/>
            <a:ext cx="4467225" cy="2688776"/>
          </a:xfrm>
          <a:prstGeom prst="rect">
            <a:avLst/>
          </a:prstGeom>
          <a:noFill/>
        </p:spPr>
      </p:pic>
      <p:pic>
        <p:nvPicPr>
          <p:cNvPr id="15364" name="Picture 4" descr="http://www.sfdj.com/learn/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4114800"/>
            <a:ext cx="3028950" cy="20321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Chordata</a:t>
            </a:r>
            <a:r>
              <a:rPr lang="en-US" dirty="0" smtClean="0"/>
              <a:t>: Basic Traits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524000"/>
          <a:ext cx="8610600" cy="213397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47800"/>
                <a:gridCol w="1752600"/>
                <a:gridCol w="1965960"/>
                <a:gridCol w="1722120"/>
                <a:gridCol w="1722120"/>
              </a:tblGrid>
              <a:tr h="5482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Germ Layers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Coelom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Development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Symmetry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Cephalization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Triploblast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Eucoelomate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Deuterostome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Bilateral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2" descr="http://0.tqn.com/d/animals/1/G/k/Z/chorda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886200"/>
            <a:ext cx="2819400" cy="28194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Chordata</a:t>
            </a:r>
            <a:r>
              <a:rPr lang="en-US" dirty="0" smtClean="0"/>
              <a:t>: Specifics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1143000"/>
          <a:ext cx="8229600" cy="307810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486400"/>
                <a:gridCol w="2743200"/>
              </a:tblGrid>
              <a:tr h="5482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Major Body Structures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Example Organism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Main Features (some are only temporary)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-notochord (becomes the backbone, used for support)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-dorsal hollow nerve cord (becomes the spinal cord and brain)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-pharyngeal gill slits (only retained in fish after embryonic development)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-muscular tail (may be lost during development)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Fish, Amphibians, Reptiles,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Birds, Mammals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3314" name="Picture 2" descr="http://home.sandiego.edu/%7Egmorse/2011BIOL221/biol221_studyguide3/chordatetra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4343400"/>
            <a:ext cx="3657600" cy="23164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Part 3: The Five Vertebrate Classes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Creating Your Vertebrate Classes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Create a column for each trait listed: gash exchange, heart, excreting waste, </a:t>
            </a:r>
            <a:r>
              <a:rPr lang="en-US" dirty="0" err="1" smtClean="0"/>
              <a:t>ecto</a:t>
            </a:r>
            <a:r>
              <a:rPr lang="en-US" dirty="0" smtClean="0"/>
              <a:t> vs. endoderm, and reproduction</a:t>
            </a:r>
          </a:p>
          <a:p>
            <a:r>
              <a:rPr lang="en-US" dirty="0" smtClean="0"/>
              <a:t>Create a column for major body structures (this should be large)</a:t>
            </a:r>
          </a:p>
          <a:p>
            <a:r>
              <a:rPr lang="en-US" dirty="0" smtClean="0"/>
              <a:t>Create a column for example organisms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Fish: Basic Traits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914400"/>
          <a:ext cx="8381998" cy="2926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13042"/>
                <a:gridCol w="1557590"/>
                <a:gridCol w="1557590"/>
                <a:gridCol w="1947674"/>
                <a:gridCol w="1706102"/>
              </a:tblGrid>
              <a:tr h="6246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Gas Exchange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Heart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Excreting Waste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Ecto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vs. </a:t>
                      </a: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Endotherm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Reproduction</a:t>
                      </a:r>
                      <a:endParaRPr lang="en-US" sz="200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endParaRPr lang="en-US" sz="20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042392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Gills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Two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chambers (one loop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circulation)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Excrete nitrogen waste as highly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toxic liquid ammonia</a:t>
                      </a:r>
                    </a:p>
                    <a:p>
                      <a:pPr algn="l"/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Ectotherm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External fertilization 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(gametes meet in water outside the body)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76601" y="4724400"/>
            <a:ext cx="3124200" cy="1066800"/>
          </a:xfrm>
          <a:prstGeom prst="rect">
            <a:avLst/>
          </a:prstGeom>
          <a:noFill/>
        </p:spPr>
      </p:pic>
      <p:pic>
        <p:nvPicPr>
          <p:cNvPr id="7" name="Picture 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" y="3810000"/>
            <a:ext cx="2659062" cy="2762876"/>
          </a:xfrm>
          <a:prstGeom prst="rect">
            <a:avLst/>
          </a:prstGeom>
          <a:noFill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3962400"/>
            <a:ext cx="2057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Fish: Specifics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1066800"/>
          <a:ext cx="8229600" cy="216370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724400"/>
                <a:gridCol w="3505200"/>
              </a:tblGrid>
              <a:tr h="5482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Unique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Body Structures and Functions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Example Organism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-Scales and fins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Agnatha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= jawless fish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Chondrichthyes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= endoskeleton of cartilage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Osteichthyes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= endoskeleton of bone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Agnatha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 = lampreys,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hagfish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Chondrichthyes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= sharks, skates, rays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Osteichthyes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= tuna, swordfish, almost all fish you know!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220" name="Picture 4" descr="http://science.kennesaw.edu/%7Ejdirnber/Bio2108/Lecture/LecPhysio/42-21-CountercurrentExch-A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3505200"/>
            <a:ext cx="4822319" cy="2495550"/>
          </a:xfrm>
          <a:prstGeom prst="rect">
            <a:avLst/>
          </a:prstGeom>
          <a:noFill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429000"/>
            <a:ext cx="24384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Amphibians: Basic Traits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219200"/>
          <a:ext cx="8381998" cy="23164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13042"/>
                <a:gridCol w="1557590"/>
                <a:gridCol w="1557590"/>
                <a:gridCol w="1947674"/>
                <a:gridCol w="1706102"/>
              </a:tblGrid>
              <a:tr h="5482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Gas Exchange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Heart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Excreting Waste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Ecto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vs. </a:t>
                      </a: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Endotherm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Reproduction</a:t>
                      </a:r>
                      <a:endParaRPr lang="en-US" sz="200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endParaRPr lang="en-US" sz="20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Two Ways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(diffusion through thin, moist skin and via lungs)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Three chambers (two-loop circulation)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Excrete nitrogen waste as less toxic urea</a:t>
                      </a:r>
                    </a:p>
                    <a:p>
                      <a:pPr algn="l"/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Ectotherm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External fertilization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; lay eggs without shells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733800"/>
            <a:ext cx="5867400" cy="26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Amphibians: Specifics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1143000"/>
          <a:ext cx="8229600" cy="1981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486400"/>
                <a:gridCol w="2743200"/>
              </a:tblGrid>
              <a:tr h="5482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Unique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Body Structures and Functions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Example Organism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-Aquatic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larvae morphs into terrestrial adult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-First 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tetrapods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(four-limbed) organisms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-Frogs, Toads, Salamanders,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Newts,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170" name="Picture 2" descr="http://media.web.britannica.com/eb-media/92/93092-034-98FF1DE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3352800"/>
            <a:ext cx="4841066" cy="3194311"/>
          </a:xfrm>
          <a:prstGeom prst="rect">
            <a:avLst/>
          </a:prstGeom>
          <a:noFill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352800"/>
            <a:ext cx="2514600" cy="3211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Reptiles: Basic Traits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066800"/>
          <a:ext cx="8381998" cy="2926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95400"/>
                <a:gridCol w="1600200"/>
                <a:gridCol w="1832622"/>
                <a:gridCol w="1947674"/>
                <a:gridCol w="1706102"/>
              </a:tblGrid>
              <a:tr h="5482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Gas Exchange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Heart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Excreting Waste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Ecto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vs. </a:t>
                      </a: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Endotherm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Reproduction</a:t>
                      </a:r>
                      <a:endParaRPr lang="en-US" sz="200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endParaRPr lang="en-US" sz="20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Lungs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only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Three chambers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(two-loop circulation)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Excrete nitrogen waste as thick,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mildly-toxic uric acid (minimizes water loss)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Ectotherm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Internal fertilization ; lay amniotic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eggs (oviparous) with leathery shells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743200" y="4114800"/>
            <a:ext cx="3657600" cy="2563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Early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2971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Diploid zygote (formed by fertilization of egg by sperm) divides by mitosis several times to form a blastula (a hollow ball of cells)</a:t>
            </a:r>
          </a:p>
          <a:p>
            <a:r>
              <a:rPr lang="en-US" dirty="0" err="1" smtClean="0"/>
              <a:t>Gastrulation</a:t>
            </a:r>
            <a:r>
              <a:rPr lang="en-US" dirty="0" smtClean="0"/>
              <a:t> = one side of ball folds in ; this creates a new shape called the gastrula and forms the early tissue layers (germ layers)</a:t>
            </a:r>
          </a:p>
          <a:p>
            <a:r>
              <a:rPr lang="en-US" dirty="0" err="1" smtClean="0"/>
              <a:t>Diploblastic</a:t>
            </a:r>
            <a:r>
              <a:rPr lang="en-US" dirty="0" smtClean="0"/>
              <a:t> organisms have two germ layers and </a:t>
            </a:r>
            <a:r>
              <a:rPr lang="en-US" dirty="0" err="1" smtClean="0"/>
              <a:t>Triploblastic</a:t>
            </a:r>
            <a:r>
              <a:rPr lang="en-US" dirty="0" smtClean="0"/>
              <a:t> organisms have three germ layers </a:t>
            </a:r>
            <a:endParaRPr lang="en-US" dirty="0"/>
          </a:p>
        </p:txBody>
      </p:sp>
      <p:pic>
        <p:nvPicPr>
          <p:cNvPr id="1027" name="Picture 1" descr="32-01-EarlyEmbryonicDev-L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886200"/>
            <a:ext cx="505180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Reptiles: Specifics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1066800"/>
          <a:ext cx="8229600" cy="1981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486400"/>
                <a:gridCol w="2743200"/>
              </a:tblGrid>
              <a:tr h="5482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Unique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Body Structures and Functions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Example Organism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-The first fully terrestrial vertebrate</a:t>
                      </a:r>
                    </a:p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-Thick scaly skin</a:t>
                      </a:r>
                      <a:endParaRPr lang="en-US" sz="2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endParaRPr lang="en-US" sz="2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-Lizards,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snakes, crocodiles, turtles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122" name="Picture 2" descr="http://greatneck.k12.ny.us/GNPS/SHS/dept/science/krauz/bio_h/images/34_24AmnioteEgg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276600"/>
            <a:ext cx="6477000" cy="3133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Aves (Birds): Basic Traits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295400"/>
          <a:ext cx="8381998" cy="23164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13042"/>
                <a:gridCol w="1557590"/>
                <a:gridCol w="1557590"/>
                <a:gridCol w="1947674"/>
                <a:gridCol w="1706102"/>
              </a:tblGrid>
              <a:tr h="5482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Gas Exchange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Heart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Excreting Waste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Ecto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vs. </a:t>
                      </a: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Endotherm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Reproduction</a:t>
                      </a:r>
                      <a:endParaRPr lang="en-US" sz="200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endParaRPr lang="en-US" sz="20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Air sacs in lungs for more efficient gas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exchange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Four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chamber heart (two-loop circulation)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Excrete nitrogen waste as uric acid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Endotherm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Internal Fertilization ; </a:t>
                      </a:r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aminotic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eggs with hard calcium shells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4" descr="h1130pi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" y="4038600"/>
            <a:ext cx="3810000" cy="1828800"/>
          </a:xfrm>
          <a:prstGeom prst="rect">
            <a:avLst/>
          </a:prstGeom>
          <a:noFill/>
        </p:spPr>
      </p:pic>
      <p:pic>
        <p:nvPicPr>
          <p:cNvPr id="8" name="Picture 4" descr="http://www.mpm.edu/collect/bird.html">
            <a:hlinkClick r:id="rId3"/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181600" y="3886200"/>
            <a:ext cx="3276600" cy="2213919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Aves (Birds): Specifics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1524000"/>
          <a:ext cx="8229600" cy="1981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486400"/>
                <a:gridCol w="2743200"/>
              </a:tblGrid>
              <a:tr h="5482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Unique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Body Structures and Functions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Example Organism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-Hollow,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light bones and wings for flight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-Feathers for light-weight insulation and flight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-Excrete uric acid through a common 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urogenital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/ digestive opening called the 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cloaca</a:t>
                      </a:r>
                      <a:endParaRPr lang="en-US" sz="20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Flamingos, sparrows, toucans,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eagles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074" name="Picture 2" descr="http://www.signsofcreation.com/images_definitivereply/solun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657600"/>
            <a:ext cx="2538046" cy="2999509"/>
          </a:xfrm>
          <a:prstGeom prst="rect">
            <a:avLst/>
          </a:prstGeom>
          <a:noFill/>
        </p:spPr>
      </p:pic>
      <p:pic>
        <p:nvPicPr>
          <p:cNvPr id="3076" name="Picture 4" descr="http://www.peteducation.com/images/articles/ill_bird_airsac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657600"/>
            <a:ext cx="3276600" cy="28897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Mammals: Basic Traits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066800"/>
          <a:ext cx="8762999" cy="23164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86362"/>
                <a:gridCol w="1628390"/>
                <a:gridCol w="1628390"/>
                <a:gridCol w="2036205"/>
                <a:gridCol w="1783652"/>
              </a:tblGrid>
              <a:tr h="5482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Gas Exchange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Heart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Excreting Waste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Ecto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vs. </a:t>
                      </a: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Endotherm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Reproduction</a:t>
                      </a:r>
                      <a:endParaRPr lang="en-US" sz="200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endParaRPr lang="en-US" sz="20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Lungs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Four chambers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(two-loop circulation)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Excrete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nitrogen waste as urea via urine AND sweat!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Endotherm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Internal fertilization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7106" name="Picture 2" descr="http://1.bp.blogspot.com/-NnDHYuLcDbE/ToJ6Rd6Dl5I/AAAAAAAACa4/NzFAKfIV_CQ/s1600/golden_retriever_puppi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505200"/>
            <a:ext cx="3152775" cy="2363400"/>
          </a:xfrm>
          <a:prstGeom prst="rect">
            <a:avLst/>
          </a:prstGeom>
          <a:noFill/>
        </p:spPr>
      </p:pic>
      <p:pic>
        <p:nvPicPr>
          <p:cNvPr id="47110" name="Picture 6" descr="https://encrypted-tbn0.gstatic.com/images?q=tbn:ANd9GcTDPTAg7qSlv_q935dJjXxu1zk3PMRchZZHhNzAx1jJnmND_EU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581400"/>
            <a:ext cx="3543300" cy="2171700"/>
          </a:xfrm>
          <a:prstGeom prst="rect">
            <a:avLst/>
          </a:prstGeom>
          <a:noFill/>
        </p:spPr>
      </p:pic>
      <p:pic>
        <p:nvPicPr>
          <p:cNvPr id="47112" name="Picture 8" descr="http://blogs.telegraph.co.uk/news/files/2012/07/Kangaroo_1786273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4724400"/>
            <a:ext cx="3086100" cy="19313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Mammals: Specifics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1219200"/>
          <a:ext cx="5943600" cy="5059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962400"/>
                <a:gridCol w="1981200"/>
              </a:tblGrid>
              <a:tr h="5482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Unique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Body Structures and Functions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Example Organism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3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-Excrete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nitrogen waste as urea via urine AND sweat!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-defining features of mammals: fur for insulation and milk to nourish young 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-Three types based on reproduction: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Placental mammals (offspring develop in uterus until more mature) 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Monotremes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(egg-laying mammals)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Marsupials (give birth to immature young that fully develop in mother’s external pouch)</a:t>
                      </a:r>
                    </a:p>
                    <a:p>
                      <a:pPr algn="l">
                        <a:buFont typeface="Arial" pitchFamily="34" charset="0"/>
                        <a:buNone/>
                      </a:pPr>
                      <a:endParaRPr lang="en-US" sz="20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Placental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– humans, bears, dogs</a:t>
                      </a:r>
                    </a:p>
                    <a:p>
                      <a:pPr algn="l"/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Monotremes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platypi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, echidnas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Marsupials – kangaroos, koalas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9545" y="1828800"/>
            <a:ext cx="244870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Germ Layers in </a:t>
            </a:r>
            <a:r>
              <a:rPr lang="en-US" dirty="0" err="1" smtClean="0"/>
              <a:t>Triploblastic</a:t>
            </a:r>
            <a:r>
              <a:rPr lang="en-US" dirty="0" smtClean="0"/>
              <a:t> Organisms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Endoderm-</a:t>
            </a:r>
            <a:r>
              <a:rPr lang="en-US" dirty="0"/>
              <a:t> </a:t>
            </a:r>
            <a:r>
              <a:rPr lang="en-US" dirty="0" smtClean="0"/>
              <a:t>forms </a:t>
            </a:r>
            <a:r>
              <a:rPr lang="en-US" dirty="0"/>
              <a:t>lining of digestive tract, digestive (LIVER, PANCREAS) &amp; respiratory </a:t>
            </a:r>
            <a:r>
              <a:rPr lang="en-US" dirty="0" smtClean="0"/>
              <a:t>organs </a:t>
            </a:r>
            <a:r>
              <a:rPr lang="en-US" dirty="0"/>
              <a:t>(LUNGS</a:t>
            </a:r>
            <a:r>
              <a:rPr lang="en-US" dirty="0" smtClean="0"/>
              <a:t>)</a:t>
            </a:r>
          </a:p>
          <a:p>
            <a:r>
              <a:rPr lang="en-US" dirty="0" smtClean="0"/>
              <a:t>Mesoderm</a:t>
            </a:r>
            <a:r>
              <a:rPr lang="en-US" dirty="0"/>
              <a:t>-</a:t>
            </a:r>
            <a:r>
              <a:rPr lang="en-US" b="1" dirty="0" smtClean="0"/>
              <a:t> </a:t>
            </a:r>
            <a:r>
              <a:rPr lang="en-US" dirty="0"/>
              <a:t>forms </a:t>
            </a:r>
            <a:r>
              <a:rPr lang="en-US" dirty="0" smtClean="0"/>
              <a:t>muscle</a:t>
            </a:r>
            <a:r>
              <a:rPr lang="en-US" dirty="0"/>
              <a:t>, skeletal, circulatory, excretory, reproductive </a:t>
            </a:r>
            <a:r>
              <a:rPr lang="en-US" dirty="0" smtClean="0"/>
              <a:t>systems</a:t>
            </a:r>
            <a:endParaRPr lang="en-US" b="1" dirty="0" smtClean="0"/>
          </a:p>
          <a:p>
            <a:r>
              <a:rPr lang="en-US" dirty="0" smtClean="0"/>
              <a:t>Ectoderm</a:t>
            </a:r>
            <a:r>
              <a:rPr lang="en-US" dirty="0"/>
              <a:t>-</a:t>
            </a:r>
            <a:r>
              <a:rPr lang="en-US" b="1" dirty="0" smtClean="0"/>
              <a:t> </a:t>
            </a:r>
            <a:r>
              <a:rPr lang="en-US" dirty="0"/>
              <a:t>forms outer covering ( epidermis) </a:t>
            </a:r>
            <a:r>
              <a:rPr lang="en-US" dirty="0" smtClean="0"/>
              <a:t> </a:t>
            </a:r>
            <a:r>
              <a:rPr lang="en-US" dirty="0"/>
              <a:t>brain, central nervous system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Patterns of Development (during and after </a:t>
            </a:r>
            <a:r>
              <a:rPr lang="en-US" dirty="0" err="1" smtClean="0"/>
              <a:t>gastrulation</a:t>
            </a:r>
            <a:r>
              <a:rPr lang="en-US" dirty="0" smtClean="0"/>
              <a:t>) in Certain Animal Groups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90600" y="2133600"/>
          <a:ext cx="7162800" cy="4302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81400"/>
                <a:gridCol w="3581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Protostomes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Deuterostomes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i="1" dirty="0" smtClean="0"/>
                        <a:t>Spiral</a:t>
                      </a:r>
                      <a:r>
                        <a:rPr lang="en-US" sz="1800" b="1" i="1" baseline="0" dirty="0" smtClean="0"/>
                        <a:t> Cleavage </a:t>
                      </a:r>
                      <a:r>
                        <a:rPr lang="en-US" sz="1800" baseline="0" dirty="0" smtClean="0"/>
                        <a:t>= when mitosis occurs to create new cells, the cells appear to twist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i="1" dirty="0" smtClean="0"/>
                        <a:t>Radial</a:t>
                      </a:r>
                      <a:r>
                        <a:rPr lang="en-US" sz="1800" b="1" i="1" baseline="0" dirty="0" smtClean="0"/>
                        <a:t> Cleavage </a:t>
                      </a:r>
                      <a:r>
                        <a:rPr lang="en-US" sz="1800" baseline="0" dirty="0" smtClean="0"/>
                        <a:t>= when mitosis occurs to create new cells, the cells appear to stack on top of each other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i="1" dirty="0" smtClean="0"/>
                        <a:t>Determinate</a:t>
                      </a:r>
                      <a:r>
                        <a:rPr lang="en-US" sz="1800" b="1" i="1" baseline="0" dirty="0" smtClean="0"/>
                        <a:t> Cleavage </a:t>
                      </a:r>
                      <a:r>
                        <a:rPr lang="en-US" sz="1800" baseline="0" dirty="0" smtClean="0"/>
                        <a:t>= the “fate” (intended function) of each cell is decided / determined early (If you were to remove one cell, it could not develop into a full embryo)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i="1" dirty="0" smtClean="0"/>
                        <a:t>Indeterminate</a:t>
                      </a:r>
                      <a:r>
                        <a:rPr lang="en-US" sz="1800" b="1" i="1" baseline="0" dirty="0" smtClean="0"/>
                        <a:t> Cleavage </a:t>
                      </a:r>
                      <a:r>
                        <a:rPr lang="en-US" sz="1800" baseline="0" dirty="0" smtClean="0"/>
                        <a:t>= each cell created during early cleavage has an undetermined fate and could develop into a full embryo if removed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Hole/fold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="1" i="1" baseline="0" dirty="0" smtClean="0"/>
                        <a:t>(</a:t>
                      </a:r>
                      <a:r>
                        <a:rPr lang="en-US" sz="1800" b="1" i="1" baseline="0" dirty="0" err="1" smtClean="0"/>
                        <a:t>blastopore</a:t>
                      </a:r>
                      <a:r>
                        <a:rPr lang="en-US" sz="1800" b="1" i="1" baseline="0" dirty="0" smtClean="0"/>
                        <a:t>) </a:t>
                      </a:r>
                      <a:r>
                        <a:rPr lang="en-US" sz="1800" baseline="0" dirty="0" smtClean="0"/>
                        <a:t>created during </a:t>
                      </a:r>
                      <a:r>
                        <a:rPr lang="en-US" sz="1800" baseline="0" dirty="0" err="1" smtClean="0"/>
                        <a:t>gastrulation</a:t>
                      </a:r>
                      <a:r>
                        <a:rPr lang="en-US" sz="1800" baseline="0" dirty="0" smtClean="0"/>
                        <a:t> becomes the </a:t>
                      </a:r>
                      <a:r>
                        <a:rPr lang="en-US" sz="1800" b="1" i="1" baseline="0" dirty="0" smtClean="0"/>
                        <a:t>mouth</a:t>
                      </a:r>
                      <a:r>
                        <a:rPr lang="en-US" sz="1800" baseline="0" dirty="0" smtClean="0"/>
                        <a:t> of the organism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Hole/fold </a:t>
                      </a:r>
                      <a:r>
                        <a:rPr lang="en-US" sz="1800" b="1" i="1" dirty="0" smtClean="0"/>
                        <a:t>(</a:t>
                      </a:r>
                      <a:r>
                        <a:rPr lang="en-US" sz="1800" b="1" i="1" dirty="0" err="1" smtClean="0"/>
                        <a:t>blastopore</a:t>
                      </a:r>
                      <a:r>
                        <a:rPr lang="en-US" sz="1800" b="1" i="1" dirty="0" smtClean="0"/>
                        <a:t>) </a:t>
                      </a:r>
                      <a:r>
                        <a:rPr lang="en-US" sz="1800" dirty="0" smtClean="0"/>
                        <a:t>created during </a:t>
                      </a:r>
                      <a:r>
                        <a:rPr lang="en-US" sz="1800" dirty="0" err="1" smtClean="0"/>
                        <a:t>gastrulation</a:t>
                      </a:r>
                      <a:r>
                        <a:rPr lang="en-US" sz="1800" baseline="0" dirty="0" smtClean="0"/>
                        <a:t> becomes the </a:t>
                      </a:r>
                      <a:r>
                        <a:rPr lang="en-US" sz="1800" b="1" i="1" baseline="0" dirty="0" smtClean="0"/>
                        <a:t>anus</a:t>
                      </a:r>
                      <a:r>
                        <a:rPr lang="en-US" sz="1800" baseline="0" dirty="0" smtClean="0"/>
                        <a:t> of the organism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i="1" dirty="0" smtClean="0"/>
                        <a:t>Examples</a:t>
                      </a:r>
                      <a:r>
                        <a:rPr lang="en-US" sz="1800" b="1" i="1" baseline="0" dirty="0" smtClean="0"/>
                        <a:t>: </a:t>
                      </a:r>
                      <a:r>
                        <a:rPr lang="en-US" sz="1800" dirty="0" smtClean="0"/>
                        <a:t>All </a:t>
                      </a:r>
                      <a:r>
                        <a:rPr lang="en-US" sz="1800" dirty="0" err="1" smtClean="0"/>
                        <a:t>triploblast</a:t>
                      </a:r>
                      <a:r>
                        <a:rPr lang="en-US" sz="1800" baseline="0" dirty="0" err="1" smtClean="0"/>
                        <a:t>ic</a:t>
                      </a:r>
                      <a:r>
                        <a:rPr lang="en-US" sz="1800" baseline="0" dirty="0" smtClean="0"/>
                        <a:t> organisms except echinoderms and chordates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i="1" dirty="0" smtClean="0"/>
                        <a:t>Examples: </a:t>
                      </a:r>
                      <a:r>
                        <a:rPr lang="en-US" sz="1800" b="0" i="0" dirty="0" err="1" smtClean="0"/>
                        <a:t>Echinodorms</a:t>
                      </a:r>
                      <a:r>
                        <a:rPr lang="en-US" sz="1800" b="0" i="0" baseline="0" dirty="0" smtClean="0"/>
                        <a:t> and chordates</a:t>
                      </a:r>
                      <a:endParaRPr lang="en-US" sz="18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baileybio.com/plogger/images/ap_biology/animal_diversity_project_-_must_cite_your_textbook_/protostome_vs_deuterosto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8704631" cy="601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Cavity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fluid-filled space to separate the digestive tract from the body wall.  </a:t>
            </a:r>
          </a:p>
          <a:p>
            <a:r>
              <a:rPr lang="en-US" dirty="0" smtClean="0"/>
              <a:t>Provides cushioning </a:t>
            </a:r>
          </a:p>
          <a:p>
            <a:r>
              <a:rPr lang="en-US" dirty="0" smtClean="0"/>
              <a:t>A true </a:t>
            </a:r>
            <a:r>
              <a:rPr lang="en-US" dirty="0" err="1" smtClean="0"/>
              <a:t>coelem</a:t>
            </a:r>
            <a:r>
              <a:rPr lang="en-US" dirty="0" smtClean="0"/>
              <a:t> (</a:t>
            </a:r>
            <a:r>
              <a:rPr lang="en-US" dirty="0" err="1" smtClean="0"/>
              <a:t>eucoelom</a:t>
            </a:r>
            <a:r>
              <a:rPr lang="en-US" dirty="0" smtClean="0"/>
              <a:t>) is fully lined along the body wall and digestive tract with mesoderm tissue</a:t>
            </a:r>
          </a:p>
          <a:p>
            <a:r>
              <a:rPr lang="en-US" dirty="0" smtClean="0"/>
              <a:t>For three variations on body cavities (see next slide)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Variations on Body Cavities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752600"/>
          <a:ext cx="8382000" cy="402298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94000"/>
                <a:gridCol w="2794000"/>
                <a:gridCol w="2794000"/>
              </a:tblGrid>
              <a:tr h="54826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Acoelomate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Pseudocoelomate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Coelomate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757451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No cavity between body wall and digestive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tract ; complete filled with mesoderm tissue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Cavity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present but mesoderm lines only the body wall (not the digestive tract)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Cavity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present and mesoderm lines the body wall and digestive tract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51885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Example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: Flatworms (</a:t>
                      </a:r>
                      <a:r>
                        <a:rPr lang="en-US" sz="2400" baseline="0" dirty="0" err="1" smtClean="0">
                          <a:solidFill>
                            <a:schemeClr val="tx1"/>
                          </a:solidFill>
                        </a:rPr>
                        <a:t>Platyhelminthes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Example: Roundworms</a:t>
                      </a:r>
                    </a:p>
                    <a:p>
                      <a:pPr algn="l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(Nematodes)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Example: Segmented Worms (Annelids)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and all other </a:t>
                      </a:r>
                      <a:r>
                        <a:rPr lang="en-US" sz="2400" baseline="0" dirty="0" err="1" smtClean="0">
                          <a:solidFill>
                            <a:schemeClr val="tx1"/>
                          </a:solidFill>
                        </a:rPr>
                        <a:t>triploblasts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1860</Words>
  <Application>Microsoft Office PowerPoint</Application>
  <PresentationFormat>On-screen Show (4:3)</PresentationFormat>
  <Paragraphs>345</Paragraphs>
  <Slides>44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Office Theme</vt:lpstr>
      <vt:lpstr>Animal Basics, Invertebrates, and Vertebrates</vt:lpstr>
      <vt:lpstr>Part 1: Animal Basics</vt:lpstr>
      <vt:lpstr>Characteristics Shared by All Animals</vt:lpstr>
      <vt:lpstr>Early Development</vt:lpstr>
      <vt:lpstr>Germ Layers in Triploblastic Organisms</vt:lpstr>
      <vt:lpstr>Patterns of Development (during and after gastrulation) in Certain Animal Groups</vt:lpstr>
      <vt:lpstr>Slide 7</vt:lpstr>
      <vt:lpstr>Body Cavity</vt:lpstr>
      <vt:lpstr>Three Variations on Body Cavities</vt:lpstr>
      <vt:lpstr>Slide 10</vt:lpstr>
      <vt:lpstr>Body Symmetry</vt:lpstr>
      <vt:lpstr>Cephalization</vt:lpstr>
      <vt:lpstr>Part 2: The Nine Animal Phyla (mostly invertebrates)</vt:lpstr>
      <vt:lpstr>Creating Your Animal Phyla Chart</vt:lpstr>
      <vt:lpstr>Porifera: Basic Traits</vt:lpstr>
      <vt:lpstr>Porifera: Specifics</vt:lpstr>
      <vt:lpstr>Cnidaria: Basic Traits</vt:lpstr>
      <vt:lpstr>Cnidaria: Specifics</vt:lpstr>
      <vt:lpstr>Platyhelminthes: Basic Traits</vt:lpstr>
      <vt:lpstr>Platyhelminthes: Specifics</vt:lpstr>
      <vt:lpstr>Nematoda: Basic Traits</vt:lpstr>
      <vt:lpstr>Nematoda: Specifics</vt:lpstr>
      <vt:lpstr>Annelida: Basic Traits</vt:lpstr>
      <vt:lpstr>Annelida: Specifics</vt:lpstr>
      <vt:lpstr>Mollusca: Basic Traits</vt:lpstr>
      <vt:lpstr>Mollusca: Specifics</vt:lpstr>
      <vt:lpstr>Arthropoda: Basic Traits</vt:lpstr>
      <vt:lpstr>Arthropoda: Specifics</vt:lpstr>
      <vt:lpstr>Echinodermata: Basic Traits</vt:lpstr>
      <vt:lpstr>Echinodermata: Specifics</vt:lpstr>
      <vt:lpstr>Chordata: Basic Traits</vt:lpstr>
      <vt:lpstr>Chordata: Specifics</vt:lpstr>
      <vt:lpstr>Part 3: The Five Vertebrate Classes</vt:lpstr>
      <vt:lpstr>Creating Your Vertebrate Classes Chart</vt:lpstr>
      <vt:lpstr>Fish: Basic Traits</vt:lpstr>
      <vt:lpstr>Fish: Specifics</vt:lpstr>
      <vt:lpstr>Amphibians: Basic Traits</vt:lpstr>
      <vt:lpstr>Amphibians: Specifics</vt:lpstr>
      <vt:lpstr>Reptiles: Basic Traits</vt:lpstr>
      <vt:lpstr>Reptiles: Specifics</vt:lpstr>
      <vt:lpstr>Aves (Birds): Basic Traits</vt:lpstr>
      <vt:lpstr>Aves (Birds): Specifics</vt:lpstr>
      <vt:lpstr>Mammals: Basic Traits</vt:lpstr>
      <vt:lpstr>Mammals: Specifics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 Basics, Vertebrates, and Invertebrates</dc:title>
  <dc:creator>Kate</dc:creator>
  <cp:lastModifiedBy>Kate</cp:lastModifiedBy>
  <cp:revision>29</cp:revision>
  <dcterms:created xsi:type="dcterms:W3CDTF">2013-03-05T23:45:56Z</dcterms:created>
  <dcterms:modified xsi:type="dcterms:W3CDTF">2013-03-06T19:33:09Z</dcterms:modified>
</cp:coreProperties>
</file>